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  <p:sldMasterId id="2147483671" r:id="rId2"/>
  </p:sldMasterIdLst>
  <p:notesMasterIdLst>
    <p:notesMasterId r:id="rId22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1522075" cy="7200900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1pPr>
    <a:lvl2pPr marL="53492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106984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604772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2139696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674620" algn="l" defTabSz="1069848" rtl="0" eaLnBrk="1" latinLnBrk="0" hangingPunct="1"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6pPr>
    <a:lvl7pPr marL="3209544" algn="l" defTabSz="1069848" rtl="0" eaLnBrk="1" latinLnBrk="0" hangingPunct="1"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7pPr>
    <a:lvl8pPr marL="3744468" algn="l" defTabSz="1069848" rtl="0" eaLnBrk="1" latinLnBrk="0" hangingPunct="1"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8pPr>
    <a:lvl9pPr marL="4279392" algn="l" defTabSz="1069848" rtl="0" eaLnBrk="1" latinLnBrk="0" hangingPunct="1">
      <a:defRPr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5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924" y="-80"/>
      </p:cViewPr>
      <p:guideLst>
        <p:guide orient="horz" pos="2268"/>
        <p:guide pos="36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GB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GB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85800" y="685800"/>
            <a:ext cx="54864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GB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7D7AFEB9-1716-451D-BD6A-D7CE04909A76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5681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1pPr>
    <a:lvl2pPr marL="534924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2pPr>
    <a:lvl3pPr marL="1069848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3pPr>
    <a:lvl4pPr marL="1604772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4pPr>
    <a:lvl5pPr marL="2139696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charset="0"/>
        <a:ea typeface="+mn-ea"/>
        <a:cs typeface="+mn-cs"/>
      </a:defRPr>
    </a:lvl5pPr>
    <a:lvl6pPr marL="2674620" algn="l" defTabSz="106984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09544" algn="l" defTabSz="106984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744468" algn="l" defTabSz="106984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279392" algn="l" defTabSz="1069848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66156" y="1073468"/>
            <a:ext cx="9793764" cy="78843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GB" noProof="0" smtClean="0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72157" y="2390299"/>
            <a:ext cx="8065453" cy="1840230"/>
          </a:xfrm>
        </p:spPr>
        <p:txBody>
          <a:bodyPr/>
          <a:lstStyle>
            <a:lvl1pPr>
              <a:defRPr>
                <a:solidFill>
                  <a:srgbClr val="8C5FA5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en-GB" noProof="0" smtClean="0"/>
          </a:p>
        </p:txBody>
      </p:sp>
      <p:pic>
        <p:nvPicPr>
          <p:cNvPr id="5" name="Picture 6" descr="WE_logotype_black"/>
          <p:cNvPicPr>
            <a:picLocks noChangeAspect="1" noChangeArrowheads="1"/>
          </p:cNvPicPr>
          <p:nvPr userDrawn="1"/>
        </p:nvPicPr>
        <p:blipFill>
          <a:blip r:embed="rId2" cstate="print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492" y="6624784"/>
            <a:ext cx="1955248" cy="24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658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11479" y="726757"/>
            <a:ext cx="2448441" cy="604909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4156" y="726757"/>
            <a:ext cx="7155289" cy="6049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393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66156" y="1073468"/>
            <a:ext cx="9793764" cy="788432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GB" noProof="0" smtClean="0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72157" y="2390299"/>
            <a:ext cx="8065453" cy="1840230"/>
          </a:xfrm>
        </p:spPr>
        <p:txBody>
          <a:bodyPr/>
          <a:lstStyle>
            <a:lvl1pPr>
              <a:defRPr>
                <a:solidFill>
                  <a:srgbClr val="8C5FA5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en-GB" noProof="0" smtClean="0"/>
          </a:p>
        </p:txBody>
      </p:sp>
      <p:pic>
        <p:nvPicPr>
          <p:cNvPr id="25604" name="Picture 4" descr="WE_logotype_black"/>
          <p:cNvPicPr>
            <a:picLocks noChangeAspect="1" noChangeArrowheads="1"/>
          </p:cNvPicPr>
          <p:nvPr/>
        </p:nvPicPr>
        <p:blipFill>
          <a:blip r:embed="rId2" cstate="print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156" y="6474143"/>
            <a:ext cx="2268409" cy="2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9263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428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164" y="4627245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/>
            </a:lvl1pPr>
            <a:lvl2pPr marL="534924" indent="0">
              <a:buNone/>
              <a:defRPr sz="2100"/>
            </a:lvl2pPr>
            <a:lvl3pPr marL="1069848" indent="0">
              <a:buNone/>
              <a:defRPr sz="1900"/>
            </a:lvl3pPr>
            <a:lvl4pPr marL="1604772" indent="0">
              <a:buNone/>
              <a:defRPr sz="1600"/>
            </a:lvl4pPr>
            <a:lvl5pPr marL="2139696" indent="0">
              <a:buNone/>
              <a:defRPr sz="1600"/>
            </a:lvl5pPr>
            <a:lvl6pPr marL="2674620" indent="0">
              <a:buNone/>
              <a:defRPr sz="1600"/>
            </a:lvl6pPr>
            <a:lvl7pPr marL="3209544" indent="0">
              <a:buNone/>
              <a:defRPr sz="1600"/>
            </a:lvl7pPr>
            <a:lvl8pPr marL="3744468" indent="0">
              <a:buNone/>
              <a:defRPr sz="1600"/>
            </a:lvl8pPr>
            <a:lvl9pPr marL="4279392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366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4155" y="1635205"/>
            <a:ext cx="4800865" cy="514064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7055" y="1635205"/>
            <a:ext cx="4802866" cy="514064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290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924" indent="0">
              <a:buNone/>
              <a:defRPr sz="2300" b="1"/>
            </a:lvl2pPr>
            <a:lvl3pPr marL="1069848" indent="0">
              <a:buNone/>
              <a:defRPr sz="2100" b="1"/>
            </a:lvl3pPr>
            <a:lvl4pPr marL="1604772" indent="0">
              <a:buNone/>
              <a:defRPr sz="1900" b="1"/>
            </a:lvl4pPr>
            <a:lvl5pPr marL="2139696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544" indent="0">
              <a:buNone/>
              <a:defRPr sz="1900" b="1"/>
            </a:lvl7pPr>
            <a:lvl8pPr marL="3744468" indent="0">
              <a:buNone/>
              <a:defRPr sz="1900" b="1"/>
            </a:lvl8pPr>
            <a:lvl9pPr marL="4279392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53055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924" indent="0">
              <a:buNone/>
              <a:defRPr sz="2300" b="1"/>
            </a:lvl2pPr>
            <a:lvl3pPr marL="1069848" indent="0">
              <a:buNone/>
              <a:defRPr sz="2100" b="1"/>
            </a:lvl3pPr>
            <a:lvl4pPr marL="1604772" indent="0">
              <a:buNone/>
              <a:defRPr sz="1900" b="1"/>
            </a:lvl4pPr>
            <a:lvl5pPr marL="2139696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544" indent="0">
              <a:buNone/>
              <a:defRPr sz="1900" b="1"/>
            </a:lvl7pPr>
            <a:lvl8pPr marL="3744468" indent="0">
              <a:buNone/>
              <a:defRPr sz="1900" b="1"/>
            </a:lvl8pPr>
            <a:lvl9pPr marL="4279392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53055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481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70569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83573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05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811" y="286703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6105" y="1506856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924" indent="0">
              <a:buNone/>
              <a:defRPr sz="1400"/>
            </a:lvl2pPr>
            <a:lvl3pPr marL="1069848" indent="0">
              <a:buNone/>
              <a:defRPr sz="1200"/>
            </a:lvl3pPr>
            <a:lvl4pPr marL="1604772" indent="0">
              <a:buNone/>
              <a:defRPr sz="1100"/>
            </a:lvl4pPr>
            <a:lvl5pPr marL="2139696" indent="0">
              <a:buNone/>
              <a:defRPr sz="1100"/>
            </a:lvl5pPr>
            <a:lvl6pPr marL="2674620" indent="0">
              <a:buNone/>
              <a:defRPr sz="1100"/>
            </a:lvl6pPr>
            <a:lvl7pPr marL="3209544" indent="0">
              <a:buNone/>
              <a:defRPr sz="1100"/>
            </a:lvl7pPr>
            <a:lvl8pPr marL="3744468" indent="0">
              <a:buNone/>
              <a:defRPr sz="1100"/>
            </a:lvl8pPr>
            <a:lvl9pPr marL="427939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9385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3236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924" indent="0">
              <a:buNone/>
              <a:defRPr sz="3300"/>
            </a:lvl2pPr>
            <a:lvl3pPr marL="1069848" indent="0">
              <a:buNone/>
              <a:defRPr sz="2800"/>
            </a:lvl3pPr>
            <a:lvl4pPr marL="1604772" indent="0">
              <a:buNone/>
              <a:defRPr sz="2300"/>
            </a:lvl4pPr>
            <a:lvl5pPr marL="2139696" indent="0">
              <a:buNone/>
              <a:defRPr sz="2300"/>
            </a:lvl5pPr>
            <a:lvl6pPr marL="2674620" indent="0">
              <a:buNone/>
              <a:defRPr sz="2300"/>
            </a:lvl6pPr>
            <a:lvl7pPr marL="3209544" indent="0">
              <a:buNone/>
              <a:defRPr sz="2300"/>
            </a:lvl7pPr>
            <a:lvl8pPr marL="3744468" indent="0">
              <a:buNone/>
              <a:defRPr sz="2300"/>
            </a:lvl8pPr>
            <a:lvl9pPr marL="4279392" indent="0">
              <a:buNone/>
              <a:defRPr sz="23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924" indent="0">
              <a:buNone/>
              <a:defRPr sz="1400"/>
            </a:lvl2pPr>
            <a:lvl3pPr marL="1069848" indent="0">
              <a:buNone/>
              <a:defRPr sz="1200"/>
            </a:lvl3pPr>
            <a:lvl4pPr marL="1604772" indent="0">
              <a:buNone/>
              <a:defRPr sz="1100"/>
            </a:lvl4pPr>
            <a:lvl5pPr marL="2139696" indent="0">
              <a:buNone/>
              <a:defRPr sz="1100"/>
            </a:lvl5pPr>
            <a:lvl6pPr marL="2674620" indent="0">
              <a:buNone/>
              <a:defRPr sz="1100"/>
            </a:lvl6pPr>
            <a:lvl7pPr marL="3209544" indent="0">
              <a:buNone/>
              <a:defRPr sz="1100"/>
            </a:lvl7pPr>
            <a:lvl8pPr marL="3744468" indent="0">
              <a:buNone/>
              <a:defRPr sz="1100"/>
            </a:lvl8pPr>
            <a:lvl9pPr marL="427939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91015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7768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11479" y="726757"/>
            <a:ext cx="2448441" cy="604909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4156" y="726757"/>
            <a:ext cx="7155289" cy="6049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30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164" y="4627245"/>
            <a:ext cx="9793764" cy="1430179"/>
          </a:xfrm>
        </p:spPr>
        <p:txBody>
          <a:bodyPr anchor="t"/>
          <a:lstStyle>
            <a:lvl1pPr algn="l">
              <a:defRPr sz="47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0164" y="3052049"/>
            <a:ext cx="9793764" cy="1575196"/>
          </a:xfrm>
        </p:spPr>
        <p:txBody>
          <a:bodyPr anchor="b"/>
          <a:lstStyle>
            <a:lvl1pPr marL="0" indent="0">
              <a:buNone/>
              <a:defRPr sz="2300"/>
            </a:lvl1pPr>
            <a:lvl2pPr marL="534924" indent="0">
              <a:buNone/>
              <a:defRPr sz="2100"/>
            </a:lvl2pPr>
            <a:lvl3pPr marL="1069848" indent="0">
              <a:buNone/>
              <a:defRPr sz="1900"/>
            </a:lvl3pPr>
            <a:lvl4pPr marL="1604772" indent="0">
              <a:buNone/>
              <a:defRPr sz="1600"/>
            </a:lvl4pPr>
            <a:lvl5pPr marL="2139696" indent="0">
              <a:buNone/>
              <a:defRPr sz="1600"/>
            </a:lvl5pPr>
            <a:lvl6pPr marL="2674620" indent="0">
              <a:buNone/>
              <a:defRPr sz="1600"/>
            </a:lvl6pPr>
            <a:lvl7pPr marL="3209544" indent="0">
              <a:buNone/>
              <a:defRPr sz="1600"/>
            </a:lvl7pPr>
            <a:lvl8pPr marL="3744468" indent="0">
              <a:buNone/>
              <a:defRPr sz="1600"/>
            </a:lvl8pPr>
            <a:lvl9pPr marL="4279392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67389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4155" y="1635205"/>
            <a:ext cx="4800865" cy="514064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57055" y="1635205"/>
            <a:ext cx="4802866" cy="5140643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76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04" y="288370"/>
            <a:ext cx="10369868" cy="12001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6104" y="1611869"/>
            <a:ext cx="5090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924" indent="0">
              <a:buNone/>
              <a:defRPr sz="2300" b="1"/>
            </a:lvl2pPr>
            <a:lvl3pPr marL="1069848" indent="0">
              <a:buNone/>
              <a:defRPr sz="2100" b="1"/>
            </a:lvl3pPr>
            <a:lvl4pPr marL="1604772" indent="0">
              <a:buNone/>
              <a:defRPr sz="1900" b="1"/>
            </a:lvl4pPr>
            <a:lvl5pPr marL="2139696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544" indent="0">
              <a:buNone/>
              <a:defRPr sz="1900" b="1"/>
            </a:lvl7pPr>
            <a:lvl8pPr marL="3744468" indent="0">
              <a:buNone/>
              <a:defRPr sz="1900" b="1"/>
            </a:lvl8pPr>
            <a:lvl9pPr marL="4279392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6104" y="2283619"/>
            <a:ext cx="5090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53055" y="1611869"/>
            <a:ext cx="5092917" cy="671750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534924" indent="0">
              <a:buNone/>
              <a:defRPr sz="2300" b="1"/>
            </a:lvl2pPr>
            <a:lvl3pPr marL="1069848" indent="0">
              <a:buNone/>
              <a:defRPr sz="2100" b="1"/>
            </a:lvl3pPr>
            <a:lvl4pPr marL="1604772" indent="0">
              <a:buNone/>
              <a:defRPr sz="1900" b="1"/>
            </a:lvl4pPr>
            <a:lvl5pPr marL="2139696" indent="0">
              <a:buNone/>
              <a:defRPr sz="1900" b="1"/>
            </a:lvl5pPr>
            <a:lvl6pPr marL="2674620" indent="0">
              <a:buNone/>
              <a:defRPr sz="1900" b="1"/>
            </a:lvl6pPr>
            <a:lvl7pPr marL="3209544" indent="0">
              <a:buNone/>
              <a:defRPr sz="1900" b="1"/>
            </a:lvl7pPr>
            <a:lvl8pPr marL="3744468" indent="0">
              <a:buNone/>
              <a:defRPr sz="1900" b="1"/>
            </a:lvl8pPr>
            <a:lvl9pPr marL="4279392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53055" y="2283619"/>
            <a:ext cx="5092917" cy="4148852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359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207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457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105" y="286702"/>
            <a:ext cx="3790683" cy="122015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811" y="286703"/>
            <a:ext cx="6441160" cy="6145769"/>
          </a:xfrm>
        </p:spPr>
        <p:txBody>
          <a:bodyPr/>
          <a:lstStyle>
            <a:lvl1pPr>
              <a:defRPr sz="3700"/>
            </a:lvl1pPr>
            <a:lvl2pPr>
              <a:defRPr sz="3300"/>
            </a:lvl2pPr>
            <a:lvl3pPr>
              <a:defRPr sz="28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6105" y="1506856"/>
            <a:ext cx="3790683" cy="4925616"/>
          </a:xfrm>
        </p:spPr>
        <p:txBody>
          <a:bodyPr/>
          <a:lstStyle>
            <a:lvl1pPr marL="0" indent="0">
              <a:buNone/>
              <a:defRPr sz="1600"/>
            </a:lvl1pPr>
            <a:lvl2pPr marL="534924" indent="0">
              <a:buNone/>
              <a:defRPr sz="1400"/>
            </a:lvl2pPr>
            <a:lvl3pPr marL="1069848" indent="0">
              <a:buNone/>
              <a:defRPr sz="1200"/>
            </a:lvl3pPr>
            <a:lvl4pPr marL="1604772" indent="0">
              <a:buNone/>
              <a:defRPr sz="1100"/>
            </a:lvl4pPr>
            <a:lvl5pPr marL="2139696" indent="0">
              <a:buNone/>
              <a:defRPr sz="1100"/>
            </a:lvl5pPr>
            <a:lvl6pPr marL="2674620" indent="0">
              <a:buNone/>
              <a:defRPr sz="1100"/>
            </a:lvl6pPr>
            <a:lvl7pPr marL="3209544" indent="0">
              <a:buNone/>
              <a:defRPr sz="1100"/>
            </a:lvl7pPr>
            <a:lvl8pPr marL="3744468" indent="0">
              <a:buNone/>
              <a:defRPr sz="1100"/>
            </a:lvl8pPr>
            <a:lvl9pPr marL="427939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59497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8407" y="5040630"/>
            <a:ext cx="6913245" cy="595075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58407" y="643414"/>
            <a:ext cx="6913245" cy="4320540"/>
          </a:xfrm>
        </p:spPr>
        <p:txBody>
          <a:bodyPr/>
          <a:lstStyle>
            <a:lvl1pPr marL="0" indent="0">
              <a:buNone/>
              <a:defRPr sz="3700"/>
            </a:lvl1pPr>
            <a:lvl2pPr marL="534924" indent="0">
              <a:buNone/>
              <a:defRPr sz="3300"/>
            </a:lvl2pPr>
            <a:lvl3pPr marL="1069848" indent="0">
              <a:buNone/>
              <a:defRPr sz="2800"/>
            </a:lvl3pPr>
            <a:lvl4pPr marL="1604772" indent="0">
              <a:buNone/>
              <a:defRPr sz="2300"/>
            </a:lvl4pPr>
            <a:lvl5pPr marL="2139696" indent="0">
              <a:buNone/>
              <a:defRPr sz="2300"/>
            </a:lvl5pPr>
            <a:lvl6pPr marL="2674620" indent="0">
              <a:buNone/>
              <a:defRPr sz="2300"/>
            </a:lvl6pPr>
            <a:lvl7pPr marL="3209544" indent="0">
              <a:buNone/>
              <a:defRPr sz="2300"/>
            </a:lvl7pPr>
            <a:lvl8pPr marL="3744468" indent="0">
              <a:buNone/>
              <a:defRPr sz="2300"/>
            </a:lvl8pPr>
            <a:lvl9pPr marL="4279392" indent="0">
              <a:buNone/>
              <a:defRPr sz="23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58407" y="5635705"/>
            <a:ext cx="6913245" cy="845105"/>
          </a:xfrm>
        </p:spPr>
        <p:txBody>
          <a:bodyPr/>
          <a:lstStyle>
            <a:lvl1pPr marL="0" indent="0">
              <a:buNone/>
              <a:defRPr sz="1600"/>
            </a:lvl1pPr>
            <a:lvl2pPr marL="534924" indent="0">
              <a:buNone/>
              <a:defRPr sz="1400"/>
            </a:lvl2pPr>
            <a:lvl3pPr marL="1069848" indent="0">
              <a:buNone/>
              <a:defRPr sz="1200"/>
            </a:lvl3pPr>
            <a:lvl4pPr marL="1604772" indent="0">
              <a:buNone/>
              <a:defRPr sz="1100"/>
            </a:lvl4pPr>
            <a:lvl5pPr marL="2139696" indent="0">
              <a:buNone/>
              <a:defRPr sz="1100"/>
            </a:lvl5pPr>
            <a:lvl6pPr marL="2674620" indent="0">
              <a:buNone/>
              <a:defRPr sz="1100"/>
            </a:lvl6pPr>
            <a:lvl7pPr marL="3209544" indent="0">
              <a:buNone/>
              <a:defRPr sz="1100"/>
            </a:lvl7pPr>
            <a:lvl8pPr marL="3744468" indent="0">
              <a:buNone/>
              <a:defRPr sz="1100"/>
            </a:lvl8pPr>
            <a:lvl9pPr marL="427939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9916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64155" y="726758"/>
            <a:ext cx="9795765" cy="681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4155" y="1635205"/>
            <a:ext cx="9795765" cy="5140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smtClean="0"/>
          </a:p>
        </p:txBody>
      </p:sp>
      <p:cxnSp>
        <p:nvCxnSpPr>
          <p:cNvPr id="15" name="Straight Connector 14"/>
          <p:cNvCxnSpPr>
            <a:cxnSpLocks noChangeShapeType="1"/>
          </p:cNvCxnSpPr>
          <p:nvPr/>
        </p:nvCxnSpPr>
        <p:spPr bwMode="auto">
          <a:xfrm>
            <a:off x="856155" y="596742"/>
            <a:ext cx="9845773" cy="23336"/>
          </a:xfrm>
          <a:prstGeom prst="line">
            <a:avLst/>
          </a:prstGeom>
          <a:noFill/>
          <a:ln w="12700">
            <a:solidFill>
              <a:srgbClr val="8C5FA5"/>
            </a:solidFill>
            <a:prstDash val="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6" name="Picture 6" descr="WE_logotype_black"/>
          <p:cNvPicPr>
            <a:picLocks noChangeAspect="1" noChangeArrowheads="1"/>
          </p:cNvPicPr>
          <p:nvPr/>
        </p:nvPicPr>
        <p:blipFill>
          <a:blip r:embed="rId13" cstate="print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3445" y="333374"/>
            <a:ext cx="1223963" cy="15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5pPr>
      <a:lvl6pPr marL="534924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6pPr>
      <a:lvl7pPr marL="1069848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7pPr>
      <a:lvl8pPr marL="1604772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8pPr>
      <a:lvl9pPr marL="2139696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9pPr>
    </p:titleStyle>
    <p:bodyStyle>
      <a:lvl1pPr algn="l" rtl="0" eaLnBrk="1" fontAlgn="base" hangingPunct="1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423482" indent="-213599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2pPr>
      <a:lvl3pPr marL="833962" indent="-198740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3pPr>
      <a:lvl4pPr marL="1255586" indent="-209884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4pPr>
      <a:lvl5pPr marL="1679067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5pPr>
      <a:lvl6pPr marL="2213991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6pPr>
      <a:lvl7pPr marL="2748915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7pPr>
      <a:lvl8pPr marL="3283839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8pPr>
      <a:lvl9pPr marL="3818763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924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848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772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696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620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544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4468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9392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64155" y="726758"/>
            <a:ext cx="9795765" cy="681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4155" y="1635205"/>
            <a:ext cx="9795765" cy="5140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6985" tIns="53492" rIns="106985" bIns="5349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smtClean="0"/>
          </a:p>
        </p:txBody>
      </p:sp>
      <p:cxnSp>
        <p:nvCxnSpPr>
          <p:cNvPr id="15" name="Straight Connector 14"/>
          <p:cNvCxnSpPr>
            <a:cxnSpLocks noChangeShapeType="1"/>
          </p:cNvCxnSpPr>
          <p:nvPr/>
        </p:nvCxnSpPr>
        <p:spPr bwMode="auto">
          <a:xfrm>
            <a:off x="856155" y="596742"/>
            <a:ext cx="9845773" cy="23336"/>
          </a:xfrm>
          <a:prstGeom prst="line">
            <a:avLst/>
          </a:prstGeom>
          <a:noFill/>
          <a:ln w="12700">
            <a:solidFill>
              <a:srgbClr val="8C5FA5"/>
            </a:solidFill>
            <a:prstDash val="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4582" name="Picture 6" descr="WE_logotype_black"/>
          <p:cNvPicPr>
            <a:picLocks noChangeAspect="1" noChangeArrowheads="1"/>
          </p:cNvPicPr>
          <p:nvPr/>
        </p:nvPicPr>
        <p:blipFill>
          <a:blip r:embed="rId13" cstate="print">
            <a:lum bright="1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7643" y="350044"/>
            <a:ext cx="1542278" cy="16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237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5pPr>
      <a:lvl6pPr marL="534924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6pPr>
      <a:lvl7pPr marL="1069848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7pPr>
      <a:lvl8pPr marL="1604772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8pPr>
      <a:lvl9pPr marL="2139696" algn="l" rtl="0" eaLnBrk="1" fontAlgn="base" hangingPunct="1">
        <a:spcBef>
          <a:spcPct val="0"/>
        </a:spcBef>
        <a:spcAft>
          <a:spcPct val="0"/>
        </a:spcAft>
        <a:defRPr sz="4200">
          <a:solidFill>
            <a:srgbClr val="8C5FA5"/>
          </a:solidFill>
          <a:latin typeface="Arial" charset="0"/>
          <a:ea typeface="ＭＳ Ｐゴシック" charset="-128"/>
        </a:defRPr>
      </a:lvl9pPr>
    </p:titleStyle>
    <p:bodyStyle>
      <a:lvl1pPr algn="l" rtl="0" eaLnBrk="1" fontAlgn="base" hangingPunct="1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423482" indent="-213599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2pPr>
      <a:lvl3pPr marL="833962" indent="-198740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3pPr>
      <a:lvl4pPr marL="1255586" indent="-209884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4pPr>
      <a:lvl5pPr marL="1679067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5pPr>
      <a:lvl6pPr marL="2213991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6pPr>
      <a:lvl7pPr marL="2748915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7pPr>
      <a:lvl8pPr marL="3283839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8pPr>
      <a:lvl9pPr marL="3818763" indent="-211741" algn="l" rtl="0" eaLnBrk="1" fontAlgn="base" hangingPunct="1">
        <a:spcBef>
          <a:spcPct val="20000"/>
        </a:spcBef>
        <a:spcAft>
          <a:spcPct val="0"/>
        </a:spcAft>
        <a:buClr>
          <a:srgbClr val="8C5FA5"/>
        </a:buClr>
        <a:buSzPct val="130000"/>
        <a:buChar char="•"/>
        <a:defRPr sz="2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4924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69848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4772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39696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74620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09544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44468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79392" algn="l" defTabSz="1069848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mtClean="0"/>
              <a:t>Using Social Media in Research:</a:t>
            </a:r>
            <a:br>
              <a:rPr lang="en-GB" smtClean="0"/>
            </a:br>
            <a:r>
              <a:rPr lang="en-GB" smtClean="0"/>
              <a:t>Privacy, Trust, &amp; Ethics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4493" y="3024386"/>
            <a:ext cx="8065453" cy="1840230"/>
          </a:xfrm>
        </p:spPr>
        <p:txBody>
          <a:bodyPr/>
          <a:lstStyle/>
          <a:p>
            <a:r>
              <a:rPr lang="en-GB" smtClean="0"/>
              <a:t>Dan O’Connor, PhD</a:t>
            </a:r>
          </a:p>
          <a:p>
            <a:r>
              <a:rPr lang="en-GB" smtClean="0"/>
              <a:t>Head of Humanities &amp; Social Science</a:t>
            </a:r>
          </a:p>
          <a:p>
            <a:endParaRPr lang="en-GB"/>
          </a:p>
          <a:p>
            <a:r>
              <a:rPr lang="en-GB" smtClean="0"/>
              <a:t>@drdanoconnor</a:t>
            </a:r>
          </a:p>
        </p:txBody>
      </p:sp>
    </p:spTree>
    <p:extLst>
      <p:ext uri="{BB962C8B-B14F-4D97-AF65-F5344CB8AC3E}">
        <p14:creationId xmlns:p14="http://schemas.microsoft.com/office/powerpoint/2010/main" val="188024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The Slash Fiction Farago of ‘09</a:t>
            </a:r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1440557" y="2448322"/>
            <a:ext cx="835292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>
                <a:latin typeface="Arial" pitchFamily="34" charset="0"/>
                <a:cs typeface="Arial" pitchFamily="34" charset="0"/>
              </a:rPr>
              <a:t>“And so we decline to be interviewed by you; we decline to be the objects of your fascination; we decline to be naturalized; we decline to allow our political project to be cited in support of the very discourses we are trying to question”</a:t>
            </a:r>
          </a:p>
        </p:txBody>
      </p:sp>
      <p:sp>
        <p:nvSpPr>
          <p:cNvPr id="4" name="Rectangle 3"/>
          <p:cNvSpPr/>
          <p:nvPr/>
        </p:nvSpPr>
        <p:spPr>
          <a:xfrm>
            <a:off x="6913165" y="6480770"/>
            <a:ext cx="42521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/>
              <a:t>http://eruthros.dreamwidth.org/273840.html</a:t>
            </a:r>
          </a:p>
        </p:txBody>
      </p:sp>
    </p:spTree>
    <p:extLst>
      <p:ext uri="{BB962C8B-B14F-4D97-AF65-F5344CB8AC3E}">
        <p14:creationId xmlns:p14="http://schemas.microsoft.com/office/powerpoint/2010/main" val="203840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Big Issue: PRIVACY</a:t>
            </a:r>
            <a:endParaRPr lang="en-GB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0" y="1588792"/>
            <a:ext cx="4253409" cy="5612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37358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Regulation Academic Bit</a:t>
            </a:r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720477" y="2592338"/>
            <a:ext cx="97930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>
                <a:latin typeface="Arial" pitchFamily="34" charset="0"/>
                <a:cs typeface="Arial" pitchFamily="34" charset="0"/>
              </a:rPr>
              <a:t>Daniel </a:t>
            </a:r>
            <a:r>
              <a:rPr lang="en-GB" sz="2400" smtClean="0">
                <a:latin typeface="Arial" pitchFamily="34" charset="0"/>
                <a:cs typeface="Arial" pitchFamily="34" charset="0"/>
              </a:rPr>
              <a:t>Solove:</a:t>
            </a:r>
          </a:p>
          <a:p>
            <a:endParaRPr lang="en-GB" sz="2400"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GB" sz="2400">
                <a:latin typeface="Arial" pitchFamily="34" charset="0"/>
                <a:cs typeface="Arial" pitchFamily="34" charset="0"/>
              </a:rPr>
              <a:t>“A Taxonomy of Privacy”, 154 </a:t>
            </a:r>
            <a:r>
              <a:rPr lang="en-GB" sz="2400" i="1">
                <a:latin typeface="Arial" pitchFamily="34" charset="0"/>
                <a:cs typeface="Arial" pitchFamily="34" charset="0"/>
              </a:rPr>
              <a:t>U. Pa</a:t>
            </a:r>
            <a:r>
              <a:rPr lang="en-GB" sz="2400" i="1">
                <a:latin typeface="Arial" pitchFamily="34" charset="0"/>
                <a:cs typeface="Arial" pitchFamily="34" charset="0"/>
              </a:rPr>
              <a:t>. </a:t>
            </a:r>
            <a:r>
              <a:rPr lang="en-GB" sz="2400" i="1" smtClean="0">
                <a:latin typeface="Arial" pitchFamily="34" charset="0"/>
                <a:cs typeface="Arial" pitchFamily="34" charset="0"/>
              </a:rPr>
              <a:t>Law Review. </a:t>
            </a:r>
            <a:r>
              <a:rPr lang="en-GB" sz="2400">
                <a:latin typeface="Arial" pitchFamily="34" charset="0"/>
                <a:cs typeface="Arial" pitchFamily="34" charset="0"/>
              </a:rPr>
              <a:t>477 (</a:t>
            </a:r>
            <a:r>
              <a:rPr lang="en-GB" sz="2400">
                <a:latin typeface="Arial" pitchFamily="34" charset="0"/>
                <a:cs typeface="Arial" pitchFamily="34" charset="0"/>
              </a:rPr>
              <a:t>2006</a:t>
            </a:r>
            <a:r>
              <a:rPr lang="en-GB" sz="2400" smtClean="0">
                <a:latin typeface="Arial" pitchFamily="34" charset="0"/>
                <a:cs typeface="Arial" pitchFamily="34" charset="0"/>
              </a:rPr>
              <a:t>)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en-GB" sz="2400" i="1" smtClean="0">
                <a:latin typeface="Arial" pitchFamily="34" charset="0"/>
                <a:cs typeface="Arial" pitchFamily="34" charset="0"/>
              </a:rPr>
              <a:t>Understanding Privacy </a:t>
            </a:r>
            <a:r>
              <a:rPr lang="en-GB" sz="2400" smtClean="0">
                <a:latin typeface="Arial" pitchFamily="34" charset="0"/>
                <a:cs typeface="Arial" pitchFamily="34" charset="0"/>
              </a:rPr>
              <a:t>(Harvard UP, 2004)</a:t>
            </a:r>
            <a:endParaRPr lang="en-GB" sz="2400" i="1" smtClean="0">
              <a:latin typeface="Arial" pitchFamily="34" charset="0"/>
              <a:cs typeface="Arial" pitchFamily="34" charset="0"/>
            </a:endParaRPr>
          </a:p>
          <a:p>
            <a:endParaRPr lang="en-GB" sz="2400" i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05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Solove’s Taxonomy</a:t>
            </a:r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1152525" y="2160290"/>
            <a:ext cx="748823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fr-FR" sz="2800">
                <a:latin typeface="Arial" pitchFamily="34" charset="0"/>
                <a:cs typeface="Arial" pitchFamily="34" charset="0"/>
              </a:rPr>
              <a:t>Information Collection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fr-FR" sz="2800">
                <a:latin typeface="Arial" pitchFamily="34" charset="0"/>
                <a:cs typeface="Arial" pitchFamily="34" charset="0"/>
              </a:rPr>
              <a:t>Information Processing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fr-FR" sz="2800">
                <a:latin typeface="Arial" pitchFamily="34" charset="0"/>
                <a:cs typeface="Arial" pitchFamily="34" charset="0"/>
              </a:rPr>
              <a:t>Information Dissemination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fr-FR" sz="2800">
                <a:latin typeface="Arial" pitchFamily="34" charset="0"/>
                <a:cs typeface="Arial" pitchFamily="34" charset="0"/>
              </a:rPr>
              <a:t>Invasion</a:t>
            </a:r>
          </a:p>
        </p:txBody>
      </p:sp>
    </p:spTree>
    <p:extLst>
      <p:ext uri="{BB962C8B-B14F-4D97-AF65-F5344CB8AC3E}">
        <p14:creationId xmlns:p14="http://schemas.microsoft.com/office/powerpoint/2010/main" val="3631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 new new taxa: “Self-Exposure”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endParaRPr lang="en-GB" smtClean="0"/>
          </a:p>
          <a:p>
            <a:pPr marL="457200" indent="-457200">
              <a:buFont typeface="Arial" pitchFamily="34" charset="0"/>
              <a:buChar char="•"/>
            </a:pPr>
            <a:endParaRPr lang="en-GB"/>
          </a:p>
          <a:p>
            <a:pPr marL="457200" indent="-457200">
              <a:buFont typeface="Arial" pitchFamily="34" charset="0"/>
              <a:buChar char="•"/>
            </a:pPr>
            <a:endParaRPr lang="en-GB" smtClean="0"/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Patricia Sanchez-Abril &amp; Anita Cava, “Health </a:t>
            </a:r>
            <a:r>
              <a:rPr lang="en-GB">
                <a:latin typeface="Arial" pitchFamily="34" charset="0"/>
                <a:cs typeface="Arial" pitchFamily="34" charset="0"/>
              </a:rPr>
              <a:t>Privacy in a Techno-Social World: A Cyber-Patient's Bill </a:t>
            </a:r>
            <a:r>
              <a:rPr lang="en-GB">
                <a:latin typeface="Arial" pitchFamily="34" charset="0"/>
                <a:cs typeface="Arial" pitchFamily="34" charset="0"/>
              </a:rPr>
              <a:t>of </a:t>
            </a:r>
            <a:r>
              <a:rPr lang="en-GB">
                <a:latin typeface="Arial" pitchFamily="34" charset="0"/>
                <a:cs typeface="Arial" pitchFamily="34" charset="0"/>
              </a:rPr>
              <a:t>Rights”, </a:t>
            </a:r>
            <a:r>
              <a:rPr lang="en-GB" i="1">
                <a:latin typeface="Arial" pitchFamily="34" charset="0"/>
                <a:cs typeface="Arial" pitchFamily="34" charset="0"/>
              </a:rPr>
              <a:t>6 Nw. J. Tech. &amp; Intell. Prop.</a:t>
            </a:r>
            <a:r>
              <a:rPr lang="en-GB">
                <a:latin typeface="Arial" pitchFamily="34" charset="0"/>
                <a:cs typeface="Arial" pitchFamily="34" charset="0"/>
              </a:rPr>
              <a:t> 244 (2008).</a:t>
            </a:r>
          </a:p>
        </p:txBody>
      </p:sp>
    </p:spTree>
    <p:extLst>
      <p:ext uri="{BB962C8B-B14F-4D97-AF65-F5344CB8AC3E}">
        <p14:creationId xmlns:p14="http://schemas.microsoft.com/office/powerpoint/2010/main" val="337571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Expectations of Privacy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endParaRPr lang="en-GB" smtClean="0"/>
          </a:p>
          <a:p>
            <a:pPr marL="457200" indent="-457200">
              <a:buFont typeface="Arial" pitchFamily="34" charset="0"/>
              <a:buChar char="•"/>
            </a:pPr>
            <a:endParaRPr lang="en-GB"/>
          </a:p>
          <a:p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400845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Expectations of Privacy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endParaRPr lang="en-GB" smtClean="0"/>
          </a:p>
          <a:p>
            <a:pPr marL="457200" indent="-457200">
              <a:buFont typeface="Arial" pitchFamily="34" charset="0"/>
              <a:buChar char="•"/>
            </a:pPr>
            <a:endParaRPr lang="en-GB"/>
          </a:p>
          <a:p>
            <a:endParaRPr lang="en-GB" smtClean="0"/>
          </a:p>
        </p:txBody>
      </p:sp>
      <p:sp>
        <p:nvSpPr>
          <p:cNvPr id="4" name="Rectangle 3"/>
          <p:cNvSpPr/>
          <p:nvPr/>
        </p:nvSpPr>
        <p:spPr>
          <a:xfrm>
            <a:off x="1512565" y="2664346"/>
            <a:ext cx="792028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GB" sz="2800">
                <a:latin typeface="Arial" pitchFamily="34" charset="0"/>
                <a:cs typeface="Arial" pitchFamily="34" charset="0"/>
              </a:rPr>
              <a:t>Do social media users have a responsibility to protect their own </a:t>
            </a:r>
            <a:r>
              <a:rPr lang="en-GB" sz="2800">
                <a:latin typeface="Arial" pitchFamily="34" charset="0"/>
                <a:cs typeface="Arial" pitchFamily="34" charset="0"/>
              </a:rPr>
              <a:t>privacy</a:t>
            </a:r>
            <a:r>
              <a:rPr lang="en-GB" sz="2800" smtClean="0">
                <a:latin typeface="Arial" pitchFamily="34" charset="0"/>
                <a:cs typeface="Arial" pitchFamily="34" charset="0"/>
              </a:rPr>
              <a:t>?</a:t>
            </a:r>
          </a:p>
          <a:p>
            <a:pPr marL="457200" indent="-457200">
              <a:buFont typeface="Arial" pitchFamily="34" charset="0"/>
              <a:buChar char="•"/>
            </a:pPr>
            <a:endParaRPr lang="en-GB" sz="280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GB" sz="2800">
                <a:latin typeface="Arial" pitchFamily="34" charset="0"/>
                <a:cs typeface="Arial" pitchFamily="34" charset="0"/>
              </a:rPr>
              <a:t>What responsibilities do researchers have to respect social media users’ privacy?</a:t>
            </a:r>
          </a:p>
        </p:txBody>
      </p:sp>
    </p:spTree>
    <p:extLst>
      <p:ext uri="{BB962C8B-B14F-4D97-AF65-F5344CB8AC3E}">
        <p14:creationId xmlns:p14="http://schemas.microsoft.com/office/powerpoint/2010/main" val="189120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75" y="1055688"/>
            <a:ext cx="4627563" cy="5091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9073405" y="6552778"/>
            <a:ext cx="2249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>
                <a:latin typeface="Arial" pitchFamily="34" charset="0"/>
                <a:cs typeface="Arial" pitchFamily="34" charset="0"/>
              </a:rPr>
              <a:t>http://xkcd.com/386</a:t>
            </a:r>
            <a:r>
              <a:rPr lang="en-GB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9898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Approaches / Solutions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endParaRPr lang="en-GB" smtClean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 smtClean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Transparency (be open! be honest!)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Community involvement (be social!)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Wheaton’s Law (“don’t be a d**k”)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52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088629" y="2376314"/>
            <a:ext cx="74168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d.oconnor@wellcome.ac.uk</a:t>
            </a:r>
          </a:p>
          <a:p>
            <a:pPr algn="ctr"/>
            <a:endParaRPr lang="en-GB" sz="400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GB" sz="4000" smtClean="0">
                <a:solidFill>
                  <a:srgbClr val="7030A0"/>
                </a:solidFill>
                <a:latin typeface="Arial" pitchFamily="34" charset="0"/>
                <a:cs typeface="Arial" pitchFamily="34" charset="0"/>
              </a:rPr>
              <a:t>@drdanoconnor</a:t>
            </a:r>
            <a:endParaRPr lang="en-GB" sz="4000">
              <a:solidFill>
                <a:srgbClr val="7030A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45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>
                <a:latin typeface="Arial" pitchFamily="34" charset="0"/>
                <a:cs typeface="Arial" pitchFamily="34" charset="0"/>
              </a:rPr>
              <a:t>Facebook “Scandal”</a:t>
            </a:r>
            <a:endParaRPr lang="en-GB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64" y="3071191"/>
            <a:ext cx="6102297" cy="392929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" t="-1433" r="1423" b="12053"/>
          <a:stretch/>
        </p:blipFill>
        <p:spPr bwMode="auto">
          <a:xfrm>
            <a:off x="3855603" y="2012673"/>
            <a:ext cx="6697553" cy="353991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782" y="936154"/>
            <a:ext cx="5425977" cy="171344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94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>
                <a:latin typeface="Arial" pitchFamily="34" charset="0"/>
                <a:cs typeface="Arial" pitchFamily="34" charset="0"/>
              </a:rPr>
              <a:t>Outline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endParaRPr lang="en-GB" smtClean="0">
              <a:latin typeface="Arial" pitchFamily="34" charset="0"/>
              <a:cs typeface="Arial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Types of social media research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Some examples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Ethical challenges (old and new)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GB" smtClean="0">
                <a:latin typeface="Arial" pitchFamily="34" charset="0"/>
                <a:cs typeface="Arial" pitchFamily="34" charset="0"/>
              </a:rPr>
              <a:t>Overcoming the challenges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242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>
                <a:latin typeface="Arial" pitchFamily="34" charset="0"/>
                <a:cs typeface="Arial" pitchFamily="34" charset="0"/>
              </a:rPr>
              <a:t>Types of Social Media Research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itchFamily="34" charset="0"/>
              <a:buChar char="•"/>
            </a:pPr>
            <a:endParaRPr lang="en-GB" smtClean="0"/>
          </a:p>
          <a:p>
            <a:pPr marL="457200" indent="-457200">
              <a:buFont typeface="Arial" pitchFamily="34" charset="0"/>
              <a:buChar char="•"/>
            </a:pPr>
            <a:endParaRPr lang="en-GB"/>
          </a:p>
          <a:p>
            <a:pPr marL="457200" indent="-457200" algn="ctr">
              <a:buFont typeface="Arial" pitchFamily="34" charset="0"/>
              <a:buChar char="•"/>
            </a:pPr>
            <a:endParaRPr lang="en-GB" smtClean="0"/>
          </a:p>
          <a:p>
            <a:pPr algn="ctr"/>
            <a:r>
              <a:rPr lang="en-GB" smtClean="0">
                <a:latin typeface="Arial" pitchFamily="34" charset="0"/>
                <a:cs typeface="Arial" pitchFamily="34" charset="0"/>
              </a:rPr>
              <a:t>Research using social platforms </a:t>
            </a:r>
          </a:p>
          <a:p>
            <a:pPr algn="ctr"/>
            <a:r>
              <a:rPr lang="en-GB" i="1" smtClean="0">
                <a:latin typeface="Arial" pitchFamily="34" charset="0"/>
                <a:cs typeface="Arial" pitchFamily="34" charset="0"/>
              </a:rPr>
              <a:t>or</a:t>
            </a:r>
          </a:p>
          <a:p>
            <a:pPr algn="ctr"/>
            <a:r>
              <a:rPr lang="en-GB" smtClean="0">
                <a:latin typeface="Arial" pitchFamily="34" charset="0"/>
                <a:cs typeface="Arial" pitchFamily="34" charset="0"/>
              </a:rPr>
              <a:t>Research ‘into’ social content</a:t>
            </a:r>
            <a:endParaRPr lang="en-GB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429" y="2880370"/>
            <a:ext cx="6883400" cy="4024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Research Using Social Platforms</a:t>
            </a:r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133" y="1440210"/>
            <a:ext cx="4029075" cy="4749800"/>
          </a:xfrm>
          <a:prstGeom prst="rect">
            <a:avLst/>
          </a:prstGeom>
          <a:noFill/>
          <a:ln w="9525">
            <a:solidFill>
              <a:srgbClr val="7030A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763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Research into Social Content</a:t>
            </a:r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722" y="1656234"/>
            <a:ext cx="6219032" cy="395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957" y="2880370"/>
            <a:ext cx="6069600" cy="3975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002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Surveillance / Monitoring / Listening</a:t>
            </a:r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789" y="1855569"/>
            <a:ext cx="4422627" cy="4878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23234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“The Case of the Tweeting Kidney Patient”</a:t>
            </a:r>
            <a:endParaRPr lang="en-GB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312" y="2376314"/>
            <a:ext cx="7278687" cy="4097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6586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Mental Health and Twitter</a:t>
            </a:r>
            <a:endParaRPr lang="en-GB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3975" y="2160290"/>
            <a:ext cx="6334125" cy="417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913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urple on white WIDE SCREEN">
  <a:themeElements>
    <a:clrScheme name="Wellcome_Trust">
      <a:dk1>
        <a:srgbClr val="414141"/>
      </a:dk1>
      <a:lt1>
        <a:sysClr val="window" lastClr="FFFFFF"/>
      </a:lt1>
      <a:dk2>
        <a:srgbClr val="414141"/>
      </a:dk2>
      <a:lt2>
        <a:srgbClr val="FFFFFF"/>
      </a:lt2>
      <a:accent1>
        <a:srgbClr val="FFC805"/>
      </a:accent1>
      <a:accent2>
        <a:srgbClr val="78BE50"/>
      </a:accent2>
      <a:accent3>
        <a:srgbClr val="00B9BE"/>
      </a:accent3>
      <a:accent4>
        <a:srgbClr val="8C5AA5"/>
      </a:accent4>
      <a:accent5>
        <a:srgbClr val="F04178"/>
      </a:accent5>
      <a:accent6>
        <a:srgbClr val="F79646"/>
      </a:accent6>
      <a:hlink>
        <a:srgbClr val="0000FF"/>
      </a:hlink>
      <a:folHlink>
        <a:srgbClr val="800080"/>
      </a:folHlink>
    </a:clrScheme>
    <a:fontScheme name="Wellcome_Trus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1414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1414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lnDef>
  </a:objectDefaults>
  <a:extraClrSchemeLst>
    <a:extraClrScheme>
      <a:clrScheme name="Purple_hardcopy hando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3">
        <a:dk1>
          <a:srgbClr val="000000"/>
        </a:dk1>
        <a:lt1>
          <a:srgbClr val="D2D2D2"/>
        </a:lt1>
        <a:dk2>
          <a:srgbClr val="414141"/>
        </a:dk2>
        <a:lt2>
          <a:srgbClr val="D2D2D2"/>
        </a:lt2>
        <a:accent1>
          <a:srgbClr val="78BE50"/>
        </a:accent1>
        <a:accent2>
          <a:srgbClr val="FFC805"/>
        </a:accent2>
        <a:accent3>
          <a:srgbClr val="B0B0B0"/>
        </a:accent3>
        <a:accent4>
          <a:srgbClr val="B3B3B3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4">
        <a:dk1>
          <a:srgbClr val="000000"/>
        </a:dk1>
        <a:lt1>
          <a:srgbClr val="D2D2D2"/>
        </a:lt1>
        <a:dk2>
          <a:srgbClr val="414141"/>
        </a:dk2>
        <a:lt2>
          <a:srgbClr val="414141"/>
        </a:lt2>
        <a:accent1>
          <a:srgbClr val="78BE50"/>
        </a:accent1>
        <a:accent2>
          <a:srgbClr val="FFC805"/>
        </a:accent2>
        <a:accent3>
          <a:srgbClr val="B0B0B0"/>
        </a:accent3>
        <a:accent4>
          <a:srgbClr val="B3B3B3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5">
        <a:dk1>
          <a:srgbClr val="414141"/>
        </a:dk1>
        <a:lt1>
          <a:srgbClr val="FFFFFF"/>
        </a:lt1>
        <a:dk2>
          <a:srgbClr val="414141"/>
        </a:dk2>
        <a:lt2>
          <a:srgbClr val="000000"/>
        </a:lt2>
        <a:accent1>
          <a:srgbClr val="78BE50"/>
        </a:accent1>
        <a:accent2>
          <a:srgbClr val="FFC805"/>
        </a:accent2>
        <a:accent3>
          <a:srgbClr val="FFFFFF"/>
        </a:accent3>
        <a:accent4>
          <a:srgbClr val="363636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urple on White STANDARD SCREEN">
  <a:themeElements>
    <a:clrScheme name="Wellcome_Trust">
      <a:dk1>
        <a:srgbClr val="414141"/>
      </a:dk1>
      <a:lt1>
        <a:sysClr val="window" lastClr="FFFFFF"/>
      </a:lt1>
      <a:dk2>
        <a:srgbClr val="414141"/>
      </a:dk2>
      <a:lt2>
        <a:srgbClr val="FFFFFF"/>
      </a:lt2>
      <a:accent1>
        <a:srgbClr val="FFC805"/>
      </a:accent1>
      <a:accent2>
        <a:srgbClr val="78BE50"/>
      </a:accent2>
      <a:accent3>
        <a:srgbClr val="00B9BE"/>
      </a:accent3>
      <a:accent4>
        <a:srgbClr val="8C5AA5"/>
      </a:accent4>
      <a:accent5>
        <a:srgbClr val="F04178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1414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14141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ＭＳ Ｐゴシック" charset="-128"/>
          </a:defRPr>
        </a:defPPr>
      </a:lstStyle>
    </a:lnDef>
  </a:objectDefaults>
  <a:extraClrSchemeLst>
    <a:extraClrScheme>
      <a:clrScheme name="Purple_hardcopy hando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rple_hardcopy hando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3">
        <a:dk1>
          <a:srgbClr val="000000"/>
        </a:dk1>
        <a:lt1>
          <a:srgbClr val="D2D2D2"/>
        </a:lt1>
        <a:dk2>
          <a:srgbClr val="414141"/>
        </a:dk2>
        <a:lt2>
          <a:srgbClr val="D2D2D2"/>
        </a:lt2>
        <a:accent1>
          <a:srgbClr val="78BE50"/>
        </a:accent1>
        <a:accent2>
          <a:srgbClr val="FFC805"/>
        </a:accent2>
        <a:accent3>
          <a:srgbClr val="B0B0B0"/>
        </a:accent3>
        <a:accent4>
          <a:srgbClr val="B3B3B3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4">
        <a:dk1>
          <a:srgbClr val="000000"/>
        </a:dk1>
        <a:lt1>
          <a:srgbClr val="D2D2D2"/>
        </a:lt1>
        <a:dk2>
          <a:srgbClr val="414141"/>
        </a:dk2>
        <a:lt2>
          <a:srgbClr val="414141"/>
        </a:lt2>
        <a:accent1>
          <a:srgbClr val="78BE50"/>
        </a:accent1>
        <a:accent2>
          <a:srgbClr val="FFC805"/>
        </a:accent2>
        <a:accent3>
          <a:srgbClr val="B0B0B0"/>
        </a:accent3>
        <a:accent4>
          <a:srgbClr val="B3B3B3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rple_hardcopy handout 15">
        <a:dk1>
          <a:srgbClr val="414141"/>
        </a:dk1>
        <a:lt1>
          <a:srgbClr val="FFFFFF"/>
        </a:lt1>
        <a:dk2>
          <a:srgbClr val="414141"/>
        </a:dk2>
        <a:lt2>
          <a:srgbClr val="000000"/>
        </a:lt2>
        <a:accent1>
          <a:srgbClr val="78BE50"/>
        </a:accent1>
        <a:accent2>
          <a:srgbClr val="FFC805"/>
        </a:accent2>
        <a:accent3>
          <a:srgbClr val="FFFFFF"/>
        </a:accent3>
        <a:accent4>
          <a:srgbClr val="363636"/>
        </a:accent4>
        <a:accent5>
          <a:srgbClr val="BEDBB3"/>
        </a:accent5>
        <a:accent6>
          <a:srgbClr val="E7B504"/>
        </a:accent6>
        <a:hlink>
          <a:srgbClr val="00B9BE"/>
        </a:hlink>
        <a:folHlink>
          <a:srgbClr val="F0417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Purple on White - Wide Screen</Template>
  <TotalTime>80</TotalTime>
  <Words>296</Words>
  <Application>Microsoft Office PowerPoint</Application>
  <PresentationFormat>Custom</PresentationFormat>
  <Paragraphs>62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Purple on white WIDE SCREEN</vt:lpstr>
      <vt:lpstr>Purple on White STANDARD SCREEN</vt:lpstr>
      <vt:lpstr>Using Social Media in Research: Privacy, Trust, &amp; Ethics</vt:lpstr>
      <vt:lpstr>Facebook “Scandal”</vt:lpstr>
      <vt:lpstr>Outline</vt:lpstr>
      <vt:lpstr>Types of Social Media Research</vt:lpstr>
      <vt:lpstr>Research Using Social Platforms</vt:lpstr>
      <vt:lpstr>Research into Social Content</vt:lpstr>
      <vt:lpstr>Surveillance / Monitoring / Listening</vt:lpstr>
      <vt:lpstr>“The Case of the Tweeting Kidney Patient”</vt:lpstr>
      <vt:lpstr>Mental Health and Twitter</vt:lpstr>
      <vt:lpstr>The Slash Fiction Farago of ‘09</vt:lpstr>
      <vt:lpstr>Big Issue: PRIVACY</vt:lpstr>
      <vt:lpstr>Regulation Academic Bit</vt:lpstr>
      <vt:lpstr>Solove’s Taxonomy</vt:lpstr>
      <vt:lpstr>A new new taxa: “Self-Exposure”</vt:lpstr>
      <vt:lpstr>Expectations of Privacy</vt:lpstr>
      <vt:lpstr>Expectations of Privacy</vt:lpstr>
      <vt:lpstr>PowerPoint Presentation</vt:lpstr>
      <vt:lpstr>Approaches / Solutions</vt:lpstr>
      <vt:lpstr>PowerPoint Presentation</vt:lpstr>
    </vt:vector>
  </TitlesOfParts>
  <Company>Wellcome Trust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in Research: Privacy, Trust, &amp; Ethics</dc:title>
  <dc:creator>O'Connor, Daniel</dc:creator>
  <cp:lastModifiedBy>O'Connor, Daniel</cp:lastModifiedBy>
  <cp:revision>6</cp:revision>
  <dcterms:created xsi:type="dcterms:W3CDTF">2014-09-23T08:29:48Z</dcterms:created>
  <dcterms:modified xsi:type="dcterms:W3CDTF">2014-09-23T09:50:43Z</dcterms:modified>
</cp:coreProperties>
</file>